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6" r:id="rId9"/>
    <p:sldId id="274" r:id="rId10"/>
    <p:sldId id="269" r:id="rId11"/>
    <p:sldId id="270" r:id="rId12"/>
    <p:sldId id="273" r:id="rId13"/>
    <p:sldId id="275" r:id="rId14"/>
    <p:sldId id="276" r:id="rId15"/>
    <p:sldId id="277" r:id="rId16"/>
    <p:sldId id="271" r:id="rId17"/>
    <p:sldId id="264" r:id="rId18"/>
    <p:sldId id="265" r:id="rId19"/>
    <p:sldId id="267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94706"/>
  </p:normalViewPr>
  <p:slideViewPr>
    <p:cSldViewPr snapToGrid="0" snapToObjects="1">
      <p:cViewPr>
        <p:scale>
          <a:sx n="80" d="100"/>
          <a:sy n="80" d="100"/>
        </p:scale>
        <p:origin x="43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5083" y="1796453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52797" y="3264890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77" y="1900336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255083" y="1659042"/>
            <a:ext cx="8576373" cy="137411"/>
            <a:chOff x="284163" y="1759424"/>
            <a:chExt cx="8576373" cy="137411"/>
          </a:xfrm>
        </p:grpSpPr>
        <p:sp>
          <p:nvSpPr>
            <p:cNvPr id="15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49" y="527107"/>
            <a:ext cx="8574087" cy="700722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1877" y="1159123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434742"/>
            <a:ext cx="8574087" cy="73629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1341" y="2054893"/>
            <a:ext cx="7808976" cy="10881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Machine Learning </a:t>
            </a:r>
            <a:br>
              <a:rPr kumimoji="1" lang="en-US" altLang="zh-CN" dirty="0" smtClean="0"/>
            </a:br>
            <a:r>
              <a:rPr kumimoji="1" lang="en-US" altLang="zh-CN" sz="3100" dirty="0" smtClean="0"/>
              <a:t>with its application in condominium market</a:t>
            </a:r>
            <a:endParaRPr kumimoji="1" lang="zh-CN" altLang="en-US" sz="3100" dirty="0"/>
          </a:p>
        </p:txBody>
      </p:sp>
      <p:sp>
        <p:nvSpPr>
          <p:cNvPr id="5" name="文本框 4"/>
          <p:cNvSpPr txBox="1"/>
          <p:nvPr/>
        </p:nvSpPr>
        <p:spPr>
          <a:xfrm>
            <a:off x="1056165" y="4350893"/>
            <a:ext cx="707882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err="1" smtClean="0"/>
              <a:t>Aloagbaye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Momodu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Kejin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Qian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Zhaocong</a:t>
            </a:r>
            <a:r>
              <a:rPr kumimoji="1" lang="en-US" altLang="zh-CN" sz="2000" dirty="0" smtClean="0"/>
              <a:t> Yuan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sz="2000" dirty="0" smtClean="0"/>
              <a:t>University of Toronto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en-US" altLang="zh-CN" dirty="0" smtClean="0"/>
              <a:t>July, 11</a:t>
            </a:r>
            <a:r>
              <a:rPr kumimoji="1" lang="en-US" altLang="zh-CN" baseline="30000" dirty="0" smtClean="0"/>
              <a:t>th</a:t>
            </a:r>
            <a:r>
              <a:rPr kumimoji="1" lang="en-US" altLang="zh-CN" dirty="0" smtClean="0"/>
              <a:t> 2017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1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" y="2638376"/>
            <a:ext cx="5341827" cy="3992562"/>
          </a:xfrm>
        </p:spPr>
      </p:pic>
      <p:sp>
        <p:nvSpPr>
          <p:cNvPr id="5" name="TextBox 4"/>
          <p:cNvSpPr txBox="1"/>
          <p:nvPr/>
        </p:nvSpPr>
        <p:spPr>
          <a:xfrm>
            <a:off x="1013225" y="6487057"/>
            <a:ext cx="4594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en.wikipedia.org</a:t>
            </a:r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/wiki/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#/media/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File:Autoencoder_structure.png</a:t>
            </a:r>
            <a:endParaRPr kumimoji="1"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0652" y="1443789"/>
            <a:ext cx="73538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smtClean="0"/>
              <a:t>Mechanism for learning effective inner representations -&gt; lower dimensions </a:t>
            </a:r>
          </a:p>
          <a:p>
            <a:endParaRPr kumimoji="1" lang="en-US" dirty="0"/>
          </a:p>
          <a:p>
            <a:r>
              <a:rPr kumimoji="1" lang="en-US" dirty="0" smtClean="0"/>
              <a:t>Unsupervised learning -&gt; no need for labels</a:t>
            </a:r>
          </a:p>
          <a:p>
            <a:endParaRPr kumimoji="1" lang="en-US" dirty="0"/>
          </a:p>
          <a:p>
            <a:r>
              <a:rPr kumimoji="1" lang="en-US" dirty="0" smtClean="0"/>
              <a:t>Easy to extend -&gt; various constraints can be applied  </a:t>
            </a:r>
            <a:endParaRPr kumimoji="1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0193" y="3193867"/>
            <a:ext cx="29680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smtClean="0"/>
              <a:t>X : Original input </a:t>
            </a:r>
          </a:p>
          <a:p>
            <a:r>
              <a:rPr kumimoji="1" lang="en-US" dirty="0" smtClean="0"/>
              <a:t>(size, # of rooms, </a:t>
            </a:r>
          </a:p>
          <a:p>
            <a:r>
              <a:rPr kumimoji="1" lang="en-US" dirty="0" smtClean="0"/>
              <a:t>neighborhood scores)</a:t>
            </a:r>
          </a:p>
          <a:p>
            <a:endParaRPr kumimoji="1" lang="en-US" dirty="0"/>
          </a:p>
          <a:p>
            <a:r>
              <a:rPr kumimoji="1" lang="en-US" dirty="0" smtClean="0"/>
              <a:t>Z : down-sized representation</a:t>
            </a:r>
          </a:p>
          <a:p>
            <a:r>
              <a:rPr kumimoji="1" lang="en-US" dirty="0" smtClean="0"/>
              <a:t>(score function)</a:t>
            </a:r>
          </a:p>
          <a:p>
            <a:endParaRPr kumimoji="1" lang="en-US" dirty="0"/>
          </a:p>
          <a:p>
            <a:r>
              <a:rPr kumimoji="1" lang="en-US" dirty="0" smtClean="0"/>
              <a:t>X’ : up-sized output</a:t>
            </a:r>
          </a:p>
          <a:p>
            <a:r>
              <a:rPr kumimoji="1" lang="en-US" dirty="0" smtClean="0"/>
              <a:t>(</a:t>
            </a:r>
            <a:r>
              <a:rPr kumimoji="1" lang="en-US" dirty="0"/>
              <a:t>r</a:t>
            </a:r>
            <a:r>
              <a:rPr kumimoji="1" lang="en-US" dirty="0" smtClean="0"/>
              <a:t>econstructed input)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14643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9722" y="1572126"/>
                <a:ext cx="8782982" cy="401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en-US" sz="2000" dirty="0" smtClean="0"/>
                  <a:t>Architecture:</a:t>
                </a:r>
              </a:p>
              <a:p>
                <a:endParaRPr kumimoji="1" lang="en-US" dirty="0"/>
              </a:p>
              <a:p>
                <a:r>
                  <a:rPr kumimoji="1" lang="en-US" b="1" i="1" dirty="0" smtClean="0"/>
                  <a:t>Encoder (used as Score Function): </a:t>
                </a:r>
              </a:p>
              <a:p>
                <a:r>
                  <a:rPr kumimoji="1" lang="en-US" dirty="0"/>
                  <a:t>	D</a:t>
                </a:r>
                <a:r>
                  <a:rPr kumimoji="1" lang="en-US" dirty="0" smtClean="0"/>
                  <a:t>own sampling with stacked FCs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Raw feature dimension space -&gt; Lower dimensions -&gt; Single scalar</a:t>
                </a:r>
              </a:p>
              <a:p>
                <a:endParaRPr kumimoji="1" lang="en-US" dirty="0"/>
              </a:p>
              <a:p>
                <a:r>
                  <a:rPr kumimoji="1" lang="en-US" b="1" i="1" dirty="0" smtClean="0"/>
                  <a:t>Decoder (only used in training, not used in production): </a:t>
                </a:r>
              </a:p>
              <a:p>
                <a:r>
                  <a:rPr kumimoji="1" lang="en-US" dirty="0"/>
                  <a:t>	U</a:t>
                </a:r>
                <a:r>
                  <a:rPr kumimoji="1" lang="en-US" dirty="0" smtClean="0"/>
                  <a:t>p sampling with stacked FCs </a:t>
                </a:r>
              </a:p>
              <a:p>
                <a:r>
                  <a:rPr kumimoji="1" lang="en-US" dirty="0"/>
                  <a:t>	S</a:t>
                </a:r>
                <a:r>
                  <a:rPr kumimoji="1" lang="en-US" dirty="0" smtClean="0"/>
                  <a:t>ingle score -&gt; Higher dimensions -&gt; Reconstructed feature dimension space</a:t>
                </a:r>
              </a:p>
              <a:p>
                <a:endParaRPr kumimoji="1" lang="en-US" dirty="0" smtClean="0"/>
              </a:p>
              <a:p>
                <a:r>
                  <a:rPr kumimoji="1" lang="en-US" b="1" i="1" dirty="0" smtClean="0"/>
                  <a:t>Loss Function (</a:t>
                </a:r>
                <a14:m>
                  <m:oMath xmlns:m="http://schemas.openxmlformats.org/officeDocument/2006/math">
                    <m:r>
                      <a:rPr kumimoji="1"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kumimoji="1" lang="en-US" b="1" i="1" dirty="0" smtClean="0"/>
                  <a:t>):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Experimentally-determined metric -&gt; Mean Squared, </a:t>
                </a:r>
                <a:r>
                  <a:rPr kumimoji="1" lang="en-US" dirty="0"/>
                  <a:t>L</a:t>
                </a:r>
                <a:r>
                  <a:rPr kumimoji="1" lang="en-US" dirty="0" smtClean="0"/>
                  <a:t>og Entropy 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Incorporated with model priors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en-US" dirty="0" smtClean="0"/>
                  <a:t>) -&gt; influential factors, weight distributions, </a:t>
                </a:r>
                <a:r>
                  <a:rPr kumimoji="1" lang="en-US" dirty="0" err="1" smtClean="0"/>
                  <a:t>etc</a:t>
                </a:r>
                <a:endParaRPr kumimoji="1"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2" y="1572126"/>
                <a:ext cx="8782982" cy="4011996"/>
              </a:xfrm>
              <a:prstGeom prst="rect">
                <a:avLst/>
              </a:prstGeom>
              <a:blipFill rotWithShape="0">
                <a:blip r:embed="rId2"/>
                <a:stretch>
                  <a:fillRect l="-625" t="-912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Representation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2414" y="2415368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41942" y="2976842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870944" y="2976843"/>
            <a:ext cx="629652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71144" y="2415367"/>
            <a:ext cx="794083" cy="336692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62460" y="38862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22153" y="31242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22153" y="379707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59" y="450092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3081" y="312234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9070" y="37932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19070" y="450325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03563" y="25615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7887" y="333748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97887" y="414126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87" y="5006333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05496" y="25615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05496" y="329416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605496" y="4033946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05496" y="490811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6" idx="6"/>
            <a:endCxn id="10" idx="2"/>
          </p:cNvCxnSpPr>
          <p:nvPr/>
        </p:nvCxnSpPr>
        <p:spPr>
          <a:xfrm>
            <a:off x="1428941" y="2824220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" idx="2"/>
          </p:cNvCxnSpPr>
          <p:nvPr/>
        </p:nvCxnSpPr>
        <p:spPr>
          <a:xfrm flipV="1">
            <a:off x="1438137" y="4763614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395466" y="4139352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2" idx="2"/>
          </p:cNvCxnSpPr>
          <p:nvPr/>
        </p:nvCxnSpPr>
        <p:spPr>
          <a:xfrm>
            <a:off x="1438137" y="4443008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8" idx="2"/>
          </p:cNvCxnSpPr>
          <p:nvPr/>
        </p:nvCxnSpPr>
        <p:spPr>
          <a:xfrm flipV="1">
            <a:off x="2987085" y="4148960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1" idx="2"/>
          </p:cNvCxnSpPr>
          <p:nvPr/>
        </p:nvCxnSpPr>
        <p:spPr>
          <a:xfrm>
            <a:off x="1456745" y="2824221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1" idx="2"/>
          </p:cNvCxnSpPr>
          <p:nvPr/>
        </p:nvCxnSpPr>
        <p:spPr>
          <a:xfrm>
            <a:off x="1384825" y="3632730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8" idx="2"/>
          </p:cNvCxnSpPr>
          <p:nvPr/>
        </p:nvCxnSpPr>
        <p:spPr>
          <a:xfrm>
            <a:off x="3054967" y="4072650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8" idx="2"/>
          </p:cNvCxnSpPr>
          <p:nvPr/>
        </p:nvCxnSpPr>
        <p:spPr>
          <a:xfrm>
            <a:off x="3046737" y="3393869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1" idx="2"/>
          </p:cNvCxnSpPr>
          <p:nvPr/>
        </p:nvCxnSpPr>
        <p:spPr>
          <a:xfrm flipV="1">
            <a:off x="1434128" y="4059767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0" idx="2"/>
          </p:cNvCxnSpPr>
          <p:nvPr/>
        </p:nvCxnSpPr>
        <p:spPr>
          <a:xfrm flipV="1">
            <a:off x="1350519" y="3386960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0" idx="2"/>
          </p:cNvCxnSpPr>
          <p:nvPr/>
        </p:nvCxnSpPr>
        <p:spPr>
          <a:xfrm flipV="1">
            <a:off x="1388060" y="3386960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2" idx="2"/>
          </p:cNvCxnSpPr>
          <p:nvPr/>
        </p:nvCxnSpPr>
        <p:spPr>
          <a:xfrm>
            <a:off x="1429168" y="3680991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0" idx="2"/>
          </p:cNvCxnSpPr>
          <p:nvPr/>
        </p:nvCxnSpPr>
        <p:spPr>
          <a:xfrm flipV="1">
            <a:off x="1391451" y="3386960"/>
            <a:ext cx="1130702" cy="188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2" idx="2"/>
          </p:cNvCxnSpPr>
          <p:nvPr/>
        </p:nvCxnSpPr>
        <p:spPr>
          <a:xfrm>
            <a:off x="1434128" y="2830713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3" idx="2"/>
          </p:cNvCxnSpPr>
          <p:nvPr/>
        </p:nvCxnSpPr>
        <p:spPr>
          <a:xfrm flipV="1">
            <a:off x="4695569" y="3385037"/>
            <a:ext cx="1227512" cy="70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4" idx="2"/>
          </p:cNvCxnSpPr>
          <p:nvPr/>
        </p:nvCxnSpPr>
        <p:spPr>
          <a:xfrm flipV="1">
            <a:off x="4627392" y="4055920"/>
            <a:ext cx="1291678" cy="93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15" idx="2"/>
          </p:cNvCxnSpPr>
          <p:nvPr/>
        </p:nvCxnSpPr>
        <p:spPr>
          <a:xfrm>
            <a:off x="4676519" y="4123937"/>
            <a:ext cx="1242551" cy="642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23" idx="2"/>
          </p:cNvCxnSpPr>
          <p:nvPr/>
        </p:nvCxnSpPr>
        <p:spPr>
          <a:xfrm>
            <a:off x="6387359" y="4818463"/>
            <a:ext cx="1218137" cy="352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4" idx="6"/>
            <a:endCxn id="23" idx="2"/>
          </p:cNvCxnSpPr>
          <p:nvPr/>
        </p:nvCxnSpPr>
        <p:spPr>
          <a:xfrm>
            <a:off x="6444448" y="4055920"/>
            <a:ext cx="1161048" cy="1114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20" idx="2"/>
          </p:cNvCxnSpPr>
          <p:nvPr/>
        </p:nvCxnSpPr>
        <p:spPr>
          <a:xfrm flipV="1">
            <a:off x="6417157" y="2824220"/>
            <a:ext cx="1188339" cy="1242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3" idx="2"/>
          </p:cNvCxnSpPr>
          <p:nvPr/>
        </p:nvCxnSpPr>
        <p:spPr>
          <a:xfrm>
            <a:off x="6444448" y="3336463"/>
            <a:ext cx="1161048" cy="1834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21" idx="2"/>
          </p:cNvCxnSpPr>
          <p:nvPr/>
        </p:nvCxnSpPr>
        <p:spPr>
          <a:xfrm>
            <a:off x="6417157" y="3349333"/>
            <a:ext cx="1188339" cy="207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20" idx="2"/>
          </p:cNvCxnSpPr>
          <p:nvPr/>
        </p:nvCxnSpPr>
        <p:spPr>
          <a:xfrm flipV="1">
            <a:off x="6439656" y="2824220"/>
            <a:ext cx="1165840" cy="195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21" idx="2"/>
          </p:cNvCxnSpPr>
          <p:nvPr/>
        </p:nvCxnSpPr>
        <p:spPr>
          <a:xfrm flipV="1">
            <a:off x="6397115" y="3556857"/>
            <a:ext cx="1208381" cy="1255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22" idx="2"/>
          </p:cNvCxnSpPr>
          <p:nvPr/>
        </p:nvCxnSpPr>
        <p:spPr>
          <a:xfrm flipV="1">
            <a:off x="6417157" y="4296635"/>
            <a:ext cx="1188339" cy="521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22" idx="2"/>
          </p:cNvCxnSpPr>
          <p:nvPr/>
        </p:nvCxnSpPr>
        <p:spPr>
          <a:xfrm>
            <a:off x="6396173" y="4059472"/>
            <a:ext cx="1209323" cy="237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1" idx="2"/>
          </p:cNvCxnSpPr>
          <p:nvPr/>
        </p:nvCxnSpPr>
        <p:spPr>
          <a:xfrm flipV="1">
            <a:off x="6406346" y="3556857"/>
            <a:ext cx="1199150" cy="541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22" idx="2"/>
          </p:cNvCxnSpPr>
          <p:nvPr/>
        </p:nvCxnSpPr>
        <p:spPr>
          <a:xfrm>
            <a:off x="6456044" y="3353509"/>
            <a:ext cx="1149452" cy="943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20" idx="2"/>
          </p:cNvCxnSpPr>
          <p:nvPr/>
        </p:nvCxnSpPr>
        <p:spPr>
          <a:xfrm flipV="1">
            <a:off x="6404195" y="2824220"/>
            <a:ext cx="1201301" cy="567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72596" y="6147387"/>
            <a:ext cx="1616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b="1" dirty="0" smtClean="0"/>
              <a:t>Raw Features</a:t>
            </a:r>
            <a:endParaRPr kumimoji="1" lang="en-US" sz="20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792513" y="5484397"/>
            <a:ext cx="20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/>
              <a:t>Score Function</a:t>
            </a:r>
            <a:endParaRPr kumimoji="1" lang="en-US" sz="24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996427" y="6141909"/>
            <a:ext cx="171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000" b="1" dirty="0" smtClean="0"/>
              <a:t>Reconstructed</a:t>
            </a:r>
          </a:p>
          <a:p>
            <a:pPr algn="ctr"/>
            <a:r>
              <a:rPr kumimoji="1" lang="en-US" sz="2000" b="1" dirty="0" smtClean="0"/>
              <a:t>Features</a:t>
            </a:r>
            <a:endParaRPr kumimoji="1"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851425" y="1349508"/>
                <a:ext cx="351705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kumimoji="1"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kumimoji="1"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1"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 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Ω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25" y="1349508"/>
                <a:ext cx="3517053" cy="756233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021620" y="2516669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20" y="2516669"/>
                <a:ext cx="37414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758344" y="2414075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44" y="2414075"/>
                <a:ext cx="39959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/>
          <p:cNvSpPr/>
          <p:nvPr/>
        </p:nvSpPr>
        <p:spPr>
          <a:xfrm>
            <a:off x="284163" y="2284210"/>
            <a:ext cx="4785142" cy="37540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Autodencoder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9198" y="1763617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788726" y="2325091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09244" y="323452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68937" y="247252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68937" y="314532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8143" y="3849174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50347" y="190978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4671" y="2685736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44671" y="348951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44671" y="435458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8" idx="6"/>
            <a:endCxn id="12" idx="2"/>
          </p:cNvCxnSpPr>
          <p:nvPr/>
        </p:nvCxnSpPr>
        <p:spPr>
          <a:xfrm>
            <a:off x="4775725" y="2172469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4" idx="2"/>
          </p:cNvCxnSpPr>
          <p:nvPr/>
        </p:nvCxnSpPr>
        <p:spPr>
          <a:xfrm flipV="1">
            <a:off x="4784921" y="4111863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42250" y="3487601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4" idx="2"/>
          </p:cNvCxnSpPr>
          <p:nvPr/>
        </p:nvCxnSpPr>
        <p:spPr>
          <a:xfrm>
            <a:off x="4784921" y="3791257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 flipV="1">
            <a:off x="6333869" y="3497209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3" idx="2"/>
          </p:cNvCxnSpPr>
          <p:nvPr/>
        </p:nvCxnSpPr>
        <p:spPr>
          <a:xfrm>
            <a:off x="4803529" y="2172470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3" idx="2"/>
          </p:cNvCxnSpPr>
          <p:nvPr/>
        </p:nvCxnSpPr>
        <p:spPr>
          <a:xfrm>
            <a:off x="4731609" y="2980979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6401751" y="3420899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>
            <a:off x="6393521" y="2742118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3" idx="2"/>
          </p:cNvCxnSpPr>
          <p:nvPr/>
        </p:nvCxnSpPr>
        <p:spPr>
          <a:xfrm flipV="1">
            <a:off x="4780912" y="3408016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2"/>
          </p:cNvCxnSpPr>
          <p:nvPr/>
        </p:nvCxnSpPr>
        <p:spPr>
          <a:xfrm flipV="1">
            <a:off x="4697303" y="2735209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2"/>
          </p:cNvCxnSpPr>
          <p:nvPr/>
        </p:nvCxnSpPr>
        <p:spPr>
          <a:xfrm flipV="1">
            <a:off x="4734844" y="2735209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4775952" y="3029240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" idx="2"/>
          </p:cNvCxnSpPr>
          <p:nvPr/>
        </p:nvCxnSpPr>
        <p:spPr>
          <a:xfrm flipV="1">
            <a:off x="4738235" y="2735209"/>
            <a:ext cx="1130702" cy="188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2"/>
          </p:cNvCxnSpPr>
          <p:nvPr/>
        </p:nvCxnSpPr>
        <p:spPr>
          <a:xfrm>
            <a:off x="4780912" y="2178962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39343" y="4028376"/>
            <a:ext cx="20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/>
              <a:t>Score Function</a:t>
            </a:r>
            <a:endParaRPr kumimoji="1"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368404" y="186491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04" y="1864918"/>
                <a:ext cx="37414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715142" y="1949712"/>
            <a:ext cx="2238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Number of bedrooms</a:t>
            </a:r>
          </a:p>
          <a:p>
            <a:pPr algn="ctr"/>
            <a:r>
              <a:rPr kumimoji="1" lang="en-US" b="1" dirty="0" smtClean="0"/>
              <a:t>(raw)</a:t>
            </a:r>
            <a:endParaRPr kumimoji="1"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1921" y="2763759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Number of bathrooms</a:t>
            </a:r>
          </a:p>
          <a:p>
            <a:pPr algn="ctr"/>
            <a:r>
              <a:rPr kumimoji="1" lang="en-US" b="1" dirty="0" smtClean="0"/>
              <a:t>(raw)</a:t>
            </a:r>
            <a:endParaRPr kumimoji="1"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299564" y="3615838"/>
            <a:ext cx="123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Size of unit</a:t>
            </a:r>
          </a:p>
          <a:p>
            <a:pPr algn="ctr"/>
            <a:r>
              <a:rPr kumimoji="1" lang="en-US" b="1" dirty="0" smtClean="0"/>
              <a:t>(raw) </a:t>
            </a:r>
            <a:endParaRPr kumimoji="1"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27501" y="4374552"/>
            <a:ext cx="213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Neighborhood Score</a:t>
            </a:r>
          </a:p>
          <a:p>
            <a:pPr algn="ctr"/>
            <a:r>
              <a:rPr kumimoji="1" lang="en-US" b="1" dirty="0" smtClean="0"/>
              <a:t>(composite feature)</a:t>
            </a:r>
            <a:endParaRPr kumimoji="1"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46978" y="217896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46978" y="295547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46978" y="383150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046978" y="4624209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52741" y="5257167"/>
            <a:ext cx="192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400" b="1" dirty="0" smtClean="0"/>
              <a:t>Intermediate </a:t>
            </a:r>
          </a:p>
          <a:p>
            <a:pPr algn="ctr"/>
            <a:r>
              <a:rPr kumimoji="1" lang="en-US" sz="2400" b="1" dirty="0" smtClean="0"/>
              <a:t>layer</a:t>
            </a:r>
            <a:endParaRPr kumimoji="1"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28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Score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01456" y="3057052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60984" y="3618526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81502" y="452795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41195" y="376595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41195" y="443876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0401" y="5142609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22605" y="320321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16929" y="39791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16929" y="478295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8" idx="6"/>
            <a:endCxn id="12" idx="2"/>
          </p:cNvCxnSpPr>
          <p:nvPr/>
        </p:nvCxnSpPr>
        <p:spPr>
          <a:xfrm>
            <a:off x="4847983" y="3465904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4" idx="2"/>
          </p:cNvCxnSpPr>
          <p:nvPr/>
        </p:nvCxnSpPr>
        <p:spPr>
          <a:xfrm flipV="1">
            <a:off x="4857179" y="5405298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4508" y="4781036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4" idx="2"/>
          </p:cNvCxnSpPr>
          <p:nvPr/>
        </p:nvCxnSpPr>
        <p:spPr>
          <a:xfrm>
            <a:off x="4857179" y="5084692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 flipV="1">
            <a:off x="6406127" y="4790644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75787" y="3465905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3867" y="4274414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6474009" y="4714334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>
            <a:off x="6465779" y="4035553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853170" y="4701451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2"/>
          </p:cNvCxnSpPr>
          <p:nvPr/>
        </p:nvCxnSpPr>
        <p:spPr>
          <a:xfrm flipV="1">
            <a:off x="4769561" y="4028644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2"/>
          </p:cNvCxnSpPr>
          <p:nvPr/>
        </p:nvCxnSpPr>
        <p:spPr>
          <a:xfrm flipV="1">
            <a:off x="4807102" y="4028644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4848210" y="4322675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2"/>
          </p:cNvCxnSpPr>
          <p:nvPr/>
        </p:nvCxnSpPr>
        <p:spPr>
          <a:xfrm>
            <a:off x="4853170" y="3472397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30131" y="5592001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400" b="1" dirty="0" smtClean="0"/>
              <a:t>Neighborhood</a:t>
            </a:r>
          </a:p>
          <a:p>
            <a:pPr algn="ctr"/>
            <a:r>
              <a:rPr kumimoji="1" lang="en-US" sz="2400" b="1" dirty="0" smtClean="0"/>
              <a:t>Score</a:t>
            </a:r>
            <a:endParaRPr kumimoji="1"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440662" y="3158353"/>
                <a:ext cx="384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62" y="3158353"/>
                <a:ext cx="38401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4225900" y="5228866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r-I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6121" y="3249194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/>
              <a:t>E</a:t>
            </a:r>
            <a:r>
              <a:rPr kumimoji="1" lang="en-US" b="1" dirty="0" smtClean="0"/>
              <a:t>ntertainment</a:t>
            </a:r>
            <a:endParaRPr kumimoji="1"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59748" y="4052324"/>
            <a:ext cx="8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 smtClean="0"/>
              <a:t>Transit</a:t>
            </a:r>
            <a:endParaRPr kumimoji="1"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766152" y="495101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 smtClean="0"/>
              <a:t>Education</a:t>
            </a:r>
            <a:endParaRPr kumimoji="1"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203921" y="569053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b="1" dirty="0" smtClean="0"/>
              <a:t>…</a:t>
            </a:r>
            <a:endParaRPr kumimoji="1"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145379" y="346590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145379" y="424241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145379" y="511844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4141" y="2089037"/>
            <a:ext cx="2495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dirty="0" smtClean="0"/>
              <a:t>Neighborhood Features </a:t>
            </a:r>
          </a:p>
          <a:p>
            <a:pPr algn="ctr"/>
            <a:r>
              <a:rPr kumimoji="1" lang="en-US" dirty="0" smtClean="0"/>
              <a:t>(8 in total)</a:t>
            </a:r>
            <a:endParaRPr kumimoji="1" lang="en-US" dirty="0"/>
          </a:p>
        </p:txBody>
      </p:sp>
      <p:cxnSp>
        <p:nvCxnSpPr>
          <p:cNvPr id="43" name="Straight Arrow Connector 42"/>
          <p:cNvCxnSpPr>
            <a:stCxn id="6" idx="6"/>
          </p:cNvCxnSpPr>
          <p:nvPr/>
        </p:nvCxnSpPr>
        <p:spPr>
          <a:xfrm flipV="1">
            <a:off x="8106880" y="4781036"/>
            <a:ext cx="509339" cy="9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59805" y="1587399"/>
            <a:ext cx="397326" cy="164516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44717" y="1861750"/>
            <a:ext cx="365690" cy="108172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573167" y="1861751"/>
            <a:ext cx="335750" cy="108172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426443" y="1587399"/>
            <a:ext cx="423430" cy="164516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2150" y="2306121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87488" y="193378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87488" y="226253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87064" y="2606457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00968" y="193284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8829" y="226065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98829" y="2607597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24405" y="165881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21379" y="2037971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1379" y="243071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98084" y="165881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98084" y="2016804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8084" y="237827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98084" y="2805422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2" idx="2"/>
          </p:cNvCxnSpPr>
          <p:nvPr/>
        </p:nvCxnSpPr>
        <p:spPr>
          <a:xfrm>
            <a:off x="1204553" y="1787175"/>
            <a:ext cx="582935" cy="274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4" idx="2"/>
          </p:cNvCxnSpPr>
          <p:nvPr/>
        </p:nvCxnSpPr>
        <p:spPr>
          <a:xfrm flipV="1">
            <a:off x="1209457" y="2734814"/>
            <a:ext cx="577608" cy="2588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186703" y="2429783"/>
            <a:ext cx="618634" cy="168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1209457" y="2578157"/>
            <a:ext cx="577608" cy="156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2"/>
          </p:cNvCxnSpPr>
          <p:nvPr/>
        </p:nvCxnSpPr>
        <p:spPr>
          <a:xfrm flipV="1">
            <a:off x="2035404" y="2434478"/>
            <a:ext cx="626746" cy="2963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3" idx="2"/>
          </p:cNvCxnSpPr>
          <p:nvPr/>
        </p:nvCxnSpPr>
        <p:spPr>
          <a:xfrm>
            <a:off x="1219379" y="1787176"/>
            <a:ext cx="568109" cy="603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3" idx="2"/>
          </p:cNvCxnSpPr>
          <p:nvPr/>
        </p:nvCxnSpPr>
        <p:spPr>
          <a:xfrm>
            <a:off x="1181029" y="2182234"/>
            <a:ext cx="606459" cy="208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2"/>
          </p:cNvCxnSpPr>
          <p:nvPr/>
        </p:nvCxnSpPr>
        <p:spPr>
          <a:xfrm>
            <a:off x="2071601" y="2397191"/>
            <a:ext cx="590550" cy="37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0" idx="2"/>
          </p:cNvCxnSpPr>
          <p:nvPr/>
        </p:nvCxnSpPr>
        <p:spPr>
          <a:xfrm>
            <a:off x="2067212" y="2065521"/>
            <a:ext cx="594938" cy="368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3" idx="2"/>
          </p:cNvCxnSpPr>
          <p:nvPr/>
        </p:nvCxnSpPr>
        <p:spPr>
          <a:xfrm flipV="1">
            <a:off x="1207319" y="2390896"/>
            <a:ext cx="580169" cy="596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2" idx="2"/>
          </p:cNvCxnSpPr>
          <p:nvPr/>
        </p:nvCxnSpPr>
        <p:spPr>
          <a:xfrm flipV="1">
            <a:off x="1162736" y="2062145"/>
            <a:ext cx="624752" cy="5285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2" idx="2"/>
          </p:cNvCxnSpPr>
          <p:nvPr/>
        </p:nvCxnSpPr>
        <p:spPr>
          <a:xfrm flipV="1">
            <a:off x="1182754" y="2062145"/>
            <a:ext cx="604734" cy="131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4" idx="2"/>
          </p:cNvCxnSpPr>
          <p:nvPr/>
        </p:nvCxnSpPr>
        <p:spPr>
          <a:xfrm>
            <a:off x="1204674" y="2205816"/>
            <a:ext cx="582390" cy="528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2" idx="2"/>
          </p:cNvCxnSpPr>
          <p:nvPr/>
        </p:nvCxnSpPr>
        <p:spPr>
          <a:xfrm flipV="1">
            <a:off x="1184562" y="2062145"/>
            <a:ext cx="602925" cy="923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>
            <a:off x="1207319" y="1790348"/>
            <a:ext cx="579745" cy="944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5" idx="2"/>
          </p:cNvCxnSpPr>
          <p:nvPr/>
        </p:nvCxnSpPr>
        <p:spPr>
          <a:xfrm flipV="1">
            <a:off x="2946421" y="2061205"/>
            <a:ext cx="654547" cy="343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6" idx="2"/>
          </p:cNvCxnSpPr>
          <p:nvPr/>
        </p:nvCxnSpPr>
        <p:spPr>
          <a:xfrm flipV="1">
            <a:off x="2910066" y="2389016"/>
            <a:ext cx="688763" cy="45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7" idx="2"/>
          </p:cNvCxnSpPr>
          <p:nvPr/>
        </p:nvCxnSpPr>
        <p:spPr>
          <a:xfrm>
            <a:off x="2936263" y="2422251"/>
            <a:ext cx="662567" cy="3137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5" idx="2"/>
          </p:cNvCxnSpPr>
          <p:nvPr/>
        </p:nvCxnSpPr>
        <p:spPr>
          <a:xfrm>
            <a:off x="3848536" y="2761615"/>
            <a:ext cx="649548" cy="172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6"/>
            <a:endCxn id="25" idx="2"/>
          </p:cNvCxnSpPr>
          <p:nvPr/>
        </p:nvCxnSpPr>
        <p:spPr>
          <a:xfrm>
            <a:off x="3878977" y="2389016"/>
            <a:ext cx="619107" cy="544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2"/>
          </p:cNvCxnSpPr>
          <p:nvPr/>
        </p:nvCxnSpPr>
        <p:spPr>
          <a:xfrm flipV="1">
            <a:off x="3864425" y="1787175"/>
            <a:ext cx="633659" cy="606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5" idx="2"/>
          </p:cNvCxnSpPr>
          <p:nvPr/>
        </p:nvCxnSpPr>
        <p:spPr>
          <a:xfrm>
            <a:off x="3878977" y="2037470"/>
            <a:ext cx="619107" cy="896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3" idx="2"/>
          </p:cNvCxnSpPr>
          <p:nvPr/>
        </p:nvCxnSpPr>
        <p:spPr>
          <a:xfrm>
            <a:off x="3864425" y="2043759"/>
            <a:ext cx="633659" cy="101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2" idx="2"/>
          </p:cNvCxnSpPr>
          <p:nvPr/>
        </p:nvCxnSpPr>
        <p:spPr>
          <a:xfrm flipV="1">
            <a:off x="3876422" y="1787175"/>
            <a:ext cx="621662" cy="957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23" idx="2"/>
          </p:cNvCxnSpPr>
          <p:nvPr/>
        </p:nvCxnSpPr>
        <p:spPr>
          <a:xfrm flipV="1">
            <a:off x="3853738" y="2145161"/>
            <a:ext cx="644346" cy="613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4" idx="2"/>
          </p:cNvCxnSpPr>
          <p:nvPr/>
        </p:nvCxnSpPr>
        <p:spPr>
          <a:xfrm flipV="1">
            <a:off x="3864425" y="2506636"/>
            <a:ext cx="633659" cy="254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24" idx="2"/>
          </p:cNvCxnSpPr>
          <p:nvPr/>
        </p:nvCxnSpPr>
        <p:spPr>
          <a:xfrm>
            <a:off x="3853235" y="2390752"/>
            <a:ext cx="644849" cy="1158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3" idx="2"/>
          </p:cNvCxnSpPr>
          <p:nvPr/>
        </p:nvCxnSpPr>
        <p:spPr>
          <a:xfrm flipV="1">
            <a:off x="3858660" y="2145161"/>
            <a:ext cx="639424" cy="26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4" idx="2"/>
          </p:cNvCxnSpPr>
          <p:nvPr/>
        </p:nvCxnSpPr>
        <p:spPr>
          <a:xfrm>
            <a:off x="3885160" y="2045800"/>
            <a:ext cx="612923" cy="460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2" idx="2"/>
          </p:cNvCxnSpPr>
          <p:nvPr/>
        </p:nvCxnSpPr>
        <p:spPr>
          <a:xfrm flipV="1">
            <a:off x="3857513" y="1787175"/>
            <a:ext cx="640571" cy="277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4122" y="1523312"/>
            <a:ext cx="2551586" cy="183430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" name="Group 511"/>
          <p:cNvGrpSpPr/>
          <p:nvPr/>
        </p:nvGrpSpPr>
        <p:grpSpPr>
          <a:xfrm>
            <a:off x="2194298" y="3584959"/>
            <a:ext cx="6348510" cy="2896372"/>
            <a:chOff x="284163" y="2284210"/>
            <a:chExt cx="7981064" cy="3754004"/>
          </a:xfrm>
        </p:grpSpPr>
        <p:sp>
          <p:nvSpPr>
            <p:cNvPr id="459" name="Rounded Rectangle 458"/>
            <p:cNvSpPr/>
            <p:nvPr/>
          </p:nvSpPr>
          <p:spPr>
            <a:xfrm>
              <a:off x="782414" y="2415368"/>
              <a:ext cx="745130" cy="336692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ounded Rectangle 459"/>
            <p:cNvSpPr/>
            <p:nvPr/>
          </p:nvSpPr>
          <p:spPr>
            <a:xfrm>
              <a:off x="2441942" y="2976842"/>
              <a:ext cx="685801" cy="221381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ounded Rectangle 460"/>
            <p:cNvSpPr/>
            <p:nvPr/>
          </p:nvSpPr>
          <p:spPr>
            <a:xfrm>
              <a:off x="5870944" y="2976843"/>
              <a:ext cx="629652" cy="221381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ounded Rectangle 461"/>
            <p:cNvSpPr/>
            <p:nvPr/>
          </p:nvSpPr>
          <p:spPr>
            <a:xfrm>
              <a:off x="7471144" y="2415367"/>
              <a:ext cx="794083" cy="336692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162460" y="388627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522153" y="312427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522153" y="379707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2521359" y="4500925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5923081" y="312234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5919070" y="37932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5919070" y="450325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903563" y="25615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897887" y="3337487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897887" y="414126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897887" y="5006333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605496" y="25615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7605496" y="329416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605496" y="4033946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7605496" y="4908117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8" name="Straight Connector 477"/>
            <p:cNvCxnSpPr>
              <a:stCxn id="473" idx="6"/>
              <a:endCxn id="467" idx="2"/>
            </p:cNvCxnSpPr>
            <p:nvPr/>
          </p:nvCxnSpPr>
          <p:spPr>
            <a:xfrm>
              <a:off x="1428941" y="2824220"/>
              <a:ext cx="1093212" cy="562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endCxn id="469" idx="2"/>
            </p:cNvCxnSpPr>
            <p:nvPr/>
          </p:nvCxnSpPr>
          <p:spPr>
            <a:xfrm flipV="1">
              <a:off x="1438137" y="4763614"/>
              <a:ext cx="1083222" cy="5296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flipV="1">
              <a:off x="1395466" y="4139352"/>
              <a:ext cx="1160162" cy="343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>
              <a:endCxn id="469" idx="2"/>
            </p:cNvCxnSpPr>
            <p:nvPr/>
          </p:nvCxnSpPr>
          <p:spPr>
            <a:xfrm>
              <a:off x="1438137" y="4443008"/>
              <a:ext cx="1083222" cy="3206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endCxn id="465" idx="2"/>
            </p:cNvCxnSpPr>
            <p:nvPr/>
          </p:nvCxnSpPr>
          <p:spPr>
            <a:xfrm flipV="1">
              <a:off x="2987085" y="4148960"/>
              <a:ext cx="1175375" cy="6065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>
              <a:endCxn id="468" idx="2"/>
            </p:cNvCxnSpPr>
            <p:nvPr/>
          </p:nvCxnSpPr>
          <p:spPr>
            <a:xfrm>
              <a:off x="1456745" y="2824221"/>
              <a:ext cx="1065408" cy="12355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>
              <a:endCxn id="468" idx="2"/>
            </p:cNvCxnSpPr>
            <p:nvPr/>
          </p:nvCxnSpPr>
          <p:spPr>
            <a:xfrm>
              <a:off x="1384825" y="3632730"/>
              <a:ext cx="1137328" cy="4270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endCxn id="465" idx="2"/>
            </p:cNvCxnSpPr>
            <p:nvPr/>
          </p:nvCxnSpPr>
          <p:spPr>
            <a:xfrm>
              <a:off x="3054967" y="4072650"/>
              <a:ext cx="1107493" cy="763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>
              <a:endCxn id="465" idx="2"/>
            </p:cNvCxnSpPr>
            <p:nvPr/>
          </p:nvCxnSpPr>
          <p:spPr>
            <a:xfrm>
              <a:off x="3046737" y="3393869"/>
              <a:ext cx="1115723" cy="7550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>
              <a:endCxn id="468" idx="2"/>
            </p:cNvCxnSpPr>
            <p:nvPr/>
          </p:nvCxnSpPr>
          <p:spPr>
            <a:xfrm flipV="1">
              <a:off x="1434128" y="4059767"/>
              <a:ext cx="1088025" cy="122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>
              <a:endCxn id="467" idx="2"/>
            </p:cNvCxnSpPr>
            <p:nvPr/>
          </p:nvCxnSpPr>
          <p:spPr>
            <a:xfrm flipV="1">
              <a:off x="1350519" y="3386960"/>
              <a:ext cx="1171634" cy="1081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endCxn id="467" idx="2"/>
            </p:cNvCxnSpPr>
            <p:nvPr/>
          </p:nvCxnSpPr>
          <p:spPr>
            <a:xfrm flipV="1">
              <a:off x="1388060" y="3386960"/>
              <a:ext cx="1134093" cy="269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>
              <a:endCxn id="469" idx="2"/>
            </p:cNvCxnSpPr>
            <p:nvPr/>
          </p:nvCxnSpPr>
          <p:spPr>
            <a:xfrm>
              <a:off x="1429168" y="3680991"/>
              <a:ext cx="1092191" cy="10826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>
              <a:endCxn id="467" idx="2"/>
            </p:cNvCxnSpPr>
            <p:nvPr/>
          </p:nvCxnSpPr>
          <p:spPr>
            <a:xfrm flipV="1">
              <a:off x="1391451" y="3386960"/>
              <a:ext cx="1130702" cy="1889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endCxn id="469" idx="2"/>
            </p:cNvCxnSpPr>
            <p:nvPr/>
          </p:nvCxnSpPr>
          <p:spPr>
            <a:xfrm>
              <a:off x="1434128" y="2830713"/>
              <a:ext cx="1087231" cy="1932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>
              <a:endCxn id="470" idx="2"/>
            </p:cNvCxnSpPr>
            <p:nvPr/>
          </p:nvCxnSpPr>
          <p:spPr>
            <a:xfrm flipV="1">
              <a:off x="4695569" y="3385037"/>
              <a:ext cx="1227512" cy="703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>
              <a:endCxn id="471" idx="2"/>
            </p:cNvCxnSpPr>
            <p:nvPr/>
          </p:nvCxnSpPr>
          <p:spPr>
            <a:xfrm flipV="1">
              <a:off x="4627392" y="4055920"/>
              <a:ext cx="1291678" cy="93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>
              <a:endCxn id="472" idx="2"/>
            </p:cNvCxnSpPr>
            <p:nvPr/>
          </p:nvCxnSpPr>
          <p:spPr>
            <a:xfrm>
              <a:off x="4676519" y="4123937"/>
              <a:ext cx="1242551" cy="6420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endCxn id="480" idx="2"/>
            </p:cNvCxnSpPr>
            <p:nvPr/>
          </p:nvCxnSpPr>
          <p:spPr>
            <a:xfrm>
              <a:off x="6387359" y="4818463"/>
              <a:ext cx="1218137" cy="3523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>
              <a:stCxn id="471" idx="6"/>
              <a:endCxn id="480" idx="2"/>
            </p:cNvCxnSpPr>
            <p:nvPr/>
          </p:nvCxnSpPr>
          <p:spPr>
            <a:xfrm>
              <a:off x="6444448" y="4055920"/>
              <a:ext cx="1161048" cy="11148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>
              <a:endCxn id="477" idx="2"/>
            </p:cNvCxnSpPr>
            <p:nvPr/>
          </p:nvCxnSpPr>
          <p:spPr>
            <a:xfrm flipV="1">
              <a:off x="6417157" y="2824220"/>
              <a:ext cx="1188339" cy="12421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endCxn id="480" idx="2"/>
            </p:cNvCxnSpPr>
            <p:nvPr/>
          </p:nvCxnSpPr>
          <p:spPr>
            <a:xfrm>
              <a:off x="6444448" y="3336463"/>
              <a:ext cx="1161048" cy="18343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>
              <a:endCxn id="478" idx="2"/>
            </p:cNvCxnSpPr>
            <p:nvPr/>
          </p:nvCxnSpPr>
          <p:spPr>
            <a:xfrm>
              <a:off x="6417157" y="3349333"/>
              <a:ext cx="1188339" cy="2075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>
              <a:endCxn id="477" idx="2"/>
            </p:cNvCxnSpPr>
            <p:nvPr/>
          </p:nvCxnSpPr>
          <p:spPr>
            <a:xfrm flipV="1">
              <a:off x="6439656" y="2824220"/>
              <a:ext cx="1165840" cy="19591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endCxn id="478" idx="2"/>
            </p:cNvCxnSpPr>
            <p:nvPr/>
          </p:nvCxnSpPr>
          <p:spPr>
            <a:xfrm flipV="1">
              <a:off x="6397115" y="3556857"/>
              <a:ext cx="1208381" cy="1255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>
              <a:endCxn id="479" idx="2"/>
            </p:cNvCxnSpPr>
            <p:nvPr/>
          </p:nvCxnSpPr>
          <p:spPr>
            <a:xfrm flipV="1">
              <a:off x="6417157" y="4296635"/>
              <a:ext cx="1188339" cy="5218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>
              <a:endCxn id="479" idx="2"/>
            </p:cNvCxnSpPr>
            <p:nvPr/>
          </p:nvCxnSpPr>
          <p:spPr>
            <a:xfrm>
              <a:off x="6396173" y="4059472"/>
              <a:ext cx="1209323" cy="2371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>
              <a:endCxn id="478" idx="2"/>
            </p:cNvCxnSpPr>
            <p:nvPr/>
          </p:nvCxnSpPr>
          <p:spPr>
            <a:xfrm flipV="1">
              <a:off x="6406346" y="3556857"/>
              <a:ext cx="1199150" cy="541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endCxn id="479" idx="2"/>
            </p:cNvCxnSpPr>
            <p:nvPr/>
          </p:nvCxnSpPr>
          <p:spPr>
            <a:xfrm>
              <a:off x="6456044" y="3353509"/>
              <a:ext cx="1149452" cy="943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477" idx="2"/>
            </p:cNvCxnSpPr>
            <p:nvPr/>
          </p:nvCxnSpPr>
          <p:spPr>
            <a:xfrm flipV="1">
              <a:off x="6404195" y="2824220"/>
              <a:ext cx="1201301" cy="567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TextBox 507"/>
            <p:cNvSpPr txBox="1"/>
            <p:nvPr/>
          </p:nvSpPr>
          <p:spPr>
            <a:xfrm>
              <a:off x="2555628" y="5466226"/>
              <a:ext cx="2065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400" b="1" dirty="0" smtClean="0"/>
                <a:t>Score Function</a:t>
              </a:r>
              <a:endParaRPr kumimoji="1" lang="en-US" sz="24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9" name="TextBox 508"/>
                <p:cNvSpPr txBox="1"/>
                <p:nvPr/>
              </p:nvSpPr>
              <p:spPr>
                <a:xfrm>
                  <a:off x="2021620" y="2516669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en-US" dirty="0"/>
                </a:p>
              </p:txBody>
            </p:sp>
          </mc:Choice>
          <mc:Fallback>
            <p:sp>
              <p:nvSpPr>
                <p:cNvPr id="509" name="TextBox 5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620" y="2516669"/>
                  <a:ext cx="37414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2083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0" name="TextBox 509"/>
                <p:cNvSpPr txBox="1"/>
                <p:nvPr/>
              </p:nvSpPr>
              <p:spPr>
                <a:xfrm>
                  <a:off x="6758344" y="2414075"/>
                  <a:ext cx="399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oMath>
                    </m:oMathPara>
                  </a14:m>
                  <a:endParaRPr kumimoji="1" lang="en-US" dirty="0"/>
                </a:p>
              </p:txBody>
            </p:sp>
          </mc:Choice>
          <mc:Fallback>
            <p:sp>
              <p:nvSpPr>
                <p:cNvPr id="510" name="TextBox 5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344" y="2414075"/>
                  <a:ext cx="3995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846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1" name="Rectangle 510"/>
            <p:cNvSpPr/>
            <p:nvPr/>
          </p:nvSpPr>
          <p:spPr>
            <a:xfrm>
              <a:off x="284163" y="2284210"/>
              <a:ext cx="4785142" cy="375400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" name="TextBox 512"/>
          <p:cNvSpPr txBox="1"/>
          <p:nvPr/>
        </p:nvSpPr>
        <p:spPr>
          <a:xfrm>
            <a:off x="1375177" y="3031616"/>
            <a:ext cx="1695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400" b="1" dirty="0" smtClean="0"/>
              <a:t>Neighborhood score</a:t>
            </a:r>
            <a:endParaRPr kumimoji="1" lang="en-US" sz="1400" b="1" dirty="0"/>
          </a:p>
        </p:txBody>
      </p:sp>
      <p:cxnSp>
        <p:nvCxnSpPr>
          <p:cNvPr id="515" name="Straight Arrow Connector 514"/>
          <p:cNvCxnSpPr>
            <a:stCxn id="8" idx="4"/>
            <a:endCxn id="470" idx="0"/>
          </p:cNvCxnSpPr>
          <p:nvPr/>
        </p:nvCxnSpPr>
        <p:spPr>
          <a:xfrm>
            <a:off x="2802224" y="2562834"/>
            <a:ext cx="93729" cy="1236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6" name="Rectangle 515"/>
          <p:cNvSpPr/>
          <p:nvPr/>
        </p:nvSpPr>
        <p:spPr>
          <a:xfrm>
            <a:off x="856617" y="2629543"/>
            <a:ext cx="4129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r-IN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7" name="TextBox 516"/>
              <p:cNvSpPr txBox="1"/>
              <p:nvPr/>
            </p:nvSpPr>
            <p:spPr>
              <a:xfrm>
                <a:off x="5246166" y="1749063"/>
                <a:ext cx="3548087" cy="1330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dirty="0" smtClean="0"/>
                  <a:t>Joint Training </a:t>
                </a:r>
              </a:p>
              <a:p>
                <a:pPr marL="342900" indent="-342900">
                  <a:buAutoNum type="arabicPeriod"/>
                </a:pPr>
                <a:endParaRPr kumimoji="1" lang="en-US" sz="1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kumimoji="1" lang="mr-IN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𝑛𝑒𝑖𝑔h</m:t>
                          </m:r>
                        </m:sub>
                      </m:sSub>
                      <m:r>
                        <a:rPr kumimoji="1"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𝑠𝑐𝑜𝑟𝑒</m:t>
                          </m:r>
                        </m:sub>
                      </m:sSub>
                    </m:oMath>
                  </m:oMathPara>
                </a14:m>
                <a:endParaRPr kumimoji="1" lang="en-US" dirty="0" smtClean="0"/>
              </a:p>
              <a:p>
                <a:endParaRPr kumimoji="1" lang="en-US" sz="1000" dirty="0" smtClean="0"/>
              </a:p>
              <a:p>
                <a:pPr marL="342900" indent="-342900">
                  <a:buAutoNum type="arabicPeriod"/>
                </a:pPr>
                <a:endParaRPr kumimoji="1" lang="en-US" sz="5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en-US" dirty="0" smtClean="0"/>
                  <a:t>Pre-trained Neighborhood score </a:t>
                </a:r>
                <a:endParaRPr kumimoji="1" lang="en-US" dirty="0"/>
              </a:p>
            </p:txBody>
          </p:sp>
        </mc:Choice>
        <mc:Fallback>
          <p:sp>
            <p:nvSpPr>
              <p:cNvPr id="517" name="TextBox 5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66" y="1749063"/>
                <a:ext cx="3548087" cy="1330621"/>
              </a:xfrm>
              <a:prstGeom prst="rect">
                <a:avLst/>
              </a:prstGeom>
              <a:blipFill rotWithShape="0">
                <a:blip r:embed="rId4"/>
                <a:stretch>
                  <a:fillRect l="-1203" t="-2752" r="-515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4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851" y="1748589"/>
            <a:ext cx="4956182" cy="96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/>
              <a:t>Why Score Function ?</a:t>
            </a:r>
            <a:endParaRPr lang="en-US" sz="3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994090" y="3176337"/>
            <a:ext cx="5154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Represent individual condo unit quality </a:t>
            </a:r>
          </a:p>
          <a:p>
            <a:pPr marL="285750" indent="-285750">
              <a:buFont typeface="Arial" charset="0"/>
              <a:buChar char="•"/>
            </a:pPr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Efficient for comparing or ranking candidate units </a:t>
            </a:r>
          </a:p>
          <a:p>
            <a:pPr marL="285750" indent="-285750">
              <a:buFont typeface="Arial" charset="0"/>
              <a:buChar char="•"/>
            </a:pPr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Provide reference for product pricing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661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Pairwise comparison model 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4163" y="1861075"/>
            <a:ext cx="8597352" cy="2200596"/>
          </a:xfrm>
        </p:spPr>
        <p:txBody>
          <a:bodyPr>
            <a:normAutofit/>
          </a:bodyPr>
          <a:lstStyle/>
          <a:p>
            <a:pPr>
              <a:lnSpc>
                <a:spcPts val="1760"/>
              </a:lnSpc>
            </a:pPr>
            <a:r>
              <a:rPr kumimoji="1" lang="en-US" altLang="zh-CN" sz="2200" dirty="0"/>
              <a:t>A</a:t>
            </a:r>
            <a:r>
              <a:rPr kumimoji="1" lang="en-US" altLang="zh-CN" sz="2200" dirty="0" smtClean="0"/>
              <a:t> </a:t>
            </a:r>
            <a:r>
              <a:rPr kumimoji="1" lang="en-US" altLang="zh-CN" sz="2200" dirty="0"/>
              <a:t>simple logistic </a:t>
            </a:r>
            <a:r>
              <a:rPr kumimoji="1" lang="en-US" altLang="zh-CN" sz="2200" dirty="0" smtClean="0"/>
              <a:t>regression+ deep neural network </a:t>
            </a:r>
            <a:r>
              <a:rPr kumimoji="1" lang="en-US" altLang="zh-CN" sz="2200" dirty="0"/>
              <a:t>model that takes raw feature values as </a:t>
            </a:r>
            <a:r>
              <a:rPr kumimoji="1" lang="en-US" altLang="zh-CN" sz="2200" dirty="0" smtClean="0"/>
              <a:t>inputs</a:t>
            </a: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and provides binary outputs.</a:t>
            </a:r>
          </a:p>
          <a:p>
            <a:pPr>
              <a:lnSpc>
                <a:spcPts val="1760"/>
              </a:lnSpc>
            </a:pPr>
            <a:r>
              <a:rPr kumimoji="1" lang="en-US" altLang="zh-CN" sz="2200" dirty="0" smtClean="0"/>
              <a:t>Applied </a:t>
            </a:r>
            <a:r>
              <a:rPr kumimoji="1" lang="en-US" altLang="zh-CN" sz="2200" dirty="0"/>
              <a:t>a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to </a:t>
            </a:r>
            <a:r>
              <a:rPr kumimoji="1" lang="en-US" altLang="zh-CN" sz="2200" dirty="0"/>
              <a:t>render the resulting predictions in the form of probabilities. </a:t>
            </a:r>
            <a:r>
              <a:rPr kumimoji="1" lang="en-US" altLang="zh-CN" sz="2200" dirty="0" smtClean="0"/>
              <a:t>The </a:t>
            </a:r>
            <a:r>
              <a:rPr kumimoji="1" lang="en-US" altLang="zh-CN" sz="2200" dirty="0"/>
              <a:t>output of the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function can </a:t>
            </a:r>
            <a:r>
              <a:rPr kumimoji="1" lang="en-US" altLang="zh-CN" sz="2200" dirty="0"/>
              <a:t>be used to represent a categorical distribution, which stands for a probability distribution </a:t>
            </a:r>
            <a:r>
              <a:rPr kumimoji="1" lang="en-US" altLang="zh-CN" sz="2200" dirty="0" smtClean="0"/>
              <a:t>over 0 and 1. 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7" name="图片 6" descr="Screen Shot 2017-07-08 at 11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4" y="4778437"/>
            <a:ext cx="8597351" cy="438095"/>
          </a:xfrm>
          <a:prstGeom prst="rect">
            <a:avLst/>
          </a:prstGeom>
        </p:spPr>
      </p:pic>
      <p:pic>
        <p:nvPicPr>
          <p:cNvPr id="8" name="图片 7" descr="Screen Shot 2017-07-08 at 11.2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5216532"/>
            <a:ext cx="8574087" cy="517591"/>
          </a:xfrm>
          <a:prstGeom prst="rect">
            <a:avLst/>
          </a:prstGeom>
        </p:spPr>
      </p:pic>
      <p:pic>
        <p:nvPicPr>
          <p:cNvPr id="9" name="图片 8" descr="Screen Shot 2017-07-08 at 11.26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9" y="5828666"/>
            <a:ext cx="850900" cy="419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1568" y="5828666"/>
            <a:ext cx="524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Label = 1 means that unit1 is priced higher than unit2.</a:t>
            </a:r>
          </a:p>
          <a:p>
            <a:r>
              <a:rPr kumimoji="1" lang="en-US" altLang="zh-CN" dirty="0" smtClean="0"/>
              <a:t>Unit1 has a higher quality.</a:t>
            </a:r>
            <a:endParaRPr kumimoji="1" lang="zh-CN" altLang="en-US" dirty="0"/>
          </a:p>
        </p:txBody>
      </p:sp>
      <p:pic>
        <p:nvPicPr>
          <p:cNvPr id="11" name="图片 10" descr="Screen Shot 2017-07-08 at 11.31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57" y="3739215"/>
            <a:ext cx="2195484" cy="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Experiment result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299549"/>
            <a:ext cx="8574087" cy="537768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dirty="0" smtClean="0"/>
              <a:t>Case1: Direct pairwise comparison without interactions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Case2: Direct pairwise comparison with interactions</a:t>
            </a:r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Case3: Euclidean distance with interactions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4" name="图片 3" descr="Screen Shot 2017-07-08 at 11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697602"/>
            <a:ext cx="4493726" cy="1458681"/>
          </a:xfrm>
          <a:prstGeom prst="rect">
            <a:avLst/>
          </a:prstGeom>
        </p:spPr>
      </p:pic>
      <p:pic>
        <p:nvPicPr>
          <p:cNvPr id="5" name="图片 4" descr="without intera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1299549"/>
            <a:ext cx="3063396" cy="1700197"/>
          </a:xfrm>
          <a:prstGeom prst="rect">
            <a:avLst/>
          </a:prstGeom>
        </p:spPr>
      </p:pic>
      <p:pic>
        <p:nvPicPr>
          <p:cNvPr id="8" name="图片 7" descr="Screen Shot 2017-07-08 at 11.4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" y="3476294"/>
            <a:ext cx="4320221" cy="1138669"/>
          </a:xfrm>
          <a:prstGeom prst="rect">
            <a:avLst/>
          </a:prstGeom>
        </p:spPr>
      </p:pic>
      <p:pic>
        <p:nvPicPr>
          <p:cNvPr id="9" name="图片 8" descr="with inter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3156283"/>
            <a:ext cx="3002676" cy="1722753"/>
          </a:xfrm>
          <a:prstGeom prst="rect">
            <a:avLst/>
          </a:prstGeom>
        </p:spPr>
      </p:pic>
      <p:pic>
        <p:nvPicPr>
          <p:cNvPr id="11" name="图片 10" descr="Screen Shot 2017-07-08 at 11.42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" y="5040431"/>
            <a:ext cx="4295073" cy="1013045"/>
          </a:xfrm>
          <a:prstGeom prst="rect">
            <a:avLst/>
          </a:prstGeom>
        </p:spPr>
      </p:pic>
      <p:pic>
        <p:nvPicPr>
          <p:cNvPr id="12" name="图片 11" descr="euclide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4" y="4987210"/>
            <a:ext cx="3002676" cy="1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71390" y="2892675"/>
            <a:ext cx="2213810" cy="221381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Unit Quality Ranking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074475">
            <a:off x="2105091" y="3090411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9381472">
            <a:off x="2105091" y="4311393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9855" y="2129383"/>
            <a:ext cx="15648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Score </a:t>
            </a:r>
          </a:p>
          <a:p>
            <a:pPr algn="ctr"/>
            <a:r>
              <a:rPr kumimoji="1" lang="en-US" sz="2800" b="1" dirty="0" smtClean="0"/>
              <a:t>Function </a:t>
            </a:r>
            <a:endParaRPr kumimoji="1"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4163" y="5152911"/>
            <a:ext cx="2055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Comparison </a:t>
            </a:r>
          </a:p>
          <a:p>
            <a:pPr algn="ctr"/>
            <a:r>
              <a:rPr kumimoji="1" lang="en-US" sz="2800" b="1" dirty="0" smtClean="0"/>
              <a:t>Models</a:t>
            </a:r>
            <a:endParaRPr kumimoji="1" lang="en-US" sz="2800" b="1" dirty="0"/>
          </a:p>
        </p:txBody>
      </p:sp>
      <p:sp>
        <p:nvSpPr>
          <p:cNvPr id="9" name="Right Arrow 8"/>
          <p:cNvSpPr/>
          <p:nvPr/>
        </p:nvSpPr>
        <p:spPr>
          <a:xfrm>
            <a:off x="5706049" y="3646086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9003" y="3204405"/>
            <a:ext cx="218367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Performance </a:t>
            </a:r>
          </a:p>
          <a:p>
            <a:pPr algn="ctr"/>
            <a:r>
              <a:rPr kumimoji="1" lang="en-US" sz="2800" b="1" dirty="0" smtClean="0"/>
              <a:t>Measures</a:t>
            </a:r>
          </a:p>
          <a:p>
            <a:pPr algn="ctr"/>
            <a:r>
              <a:rPr kumimoji="1" lang="en-US" dirty="0" smtClean="0"/>
              <a:t>(Accuracy, </a:t>
            </a:r>
          </a:p>
          <a:p>
            <a:pPr algn="ctr"/>
            <a:r>
              <a:rPr kumimoji="1" lang="en-US" dirty="0" err="1" smtClean="0"/>
              <a:t>HR@k</a:t>
            </a:r>
            <a:r>
              <a:rPr kumimoji="1" lang="en-US" dirty="0" smtClean="0"/>
              <a:t>, </a:t>
            </a:r>
            <a:r>
              <a:rPr kumimoji="1" lang="en-US" dirty="0" err="1" smtClean="0"/>
              <a:t>etc</a:t>
            </a:r>
            <a:r>
              <a:rPr kumimoji="1" lang="en-US" dirty="0" smtClean="0"/>
              <a:t>)</a:t>
            </a:r>
            <a:endParaRPr kumimoji="1" lang="en-US" dirty="0"/>
          </a:p>
        </p:txBody>
      </p:sp>
      <p:sp>
        <p:nvSpPr>
          <p:cNvPr id="21" name="Bent Arrow 20"/>
          <p:cNvSpPr/>
          <p:nvPr/>
        </p:nvSpPr>
        <p:spPr>
          <a:xfrm flipH="1">
            <a:off x="2404687" y="2335678"/>
            <a:ext cx="5536154" cy="751136"/>
          </a:xfrm>
          <a:prstGeom prst="bentArrow">
            <a:avLst>
              <a:gd name="adj1" fmla="val 30288"/>
              <a:gd name="adj2" fmla="val 15144"/>
              <a:gd name="adj3" fmla="val 25000"/>
              <a:gd name="adj4" fmla="val 43750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6306" y="1762441"/>
            <a:ext cx="2217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800" b="1" dirty="0" smtClean="0"/>
              <a:t>Refine Design</a:t>
            </a:r>
            <a:endParaRPr kumimoji="1"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3807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163" y="592658"/>
            <a:ext cx="8574087" cy="9678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What is machine learning?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4110" y="2398818"/>
            <a:ext cx="7896091" cy="923330"/>
          </a:xfrm>
          <a:prstGeom prst="rect">
            <a:avLst/>
          </a:prstGeom>
          <a:ln w="38100" cap="rnd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 "A computer program is said to learn from </a:t>
            </a:r>
            <a:r>
              <a:rPr kumimoji="1" lang="en-US" altLang="zh-CN" b="1" dirty="0">
                <a:solidFill>
                  <a:srgbClr val="0000FF"/>
                </a:solidFill>
              </a:rPr>
              <a:t>experience E</a:t>
            </a:r>
            <a:r>
              <a:rPr kumimoji="1" lang="en-US" altLang="zh-CN" dirty="0"/>
              <a:t> with respect to some class of </a:t>
            </a:r>
            <a:r>
              <a:rPr kumimoji="1" lang="en-US" altLang="zh-CN" b="1" dirty="0">
                <a:solidFill>
                  <a:srgbClr val="0000FF"/>
                </a:solidFill>
              </a:rPr>
              <a:t>tasks T</a:t>
            </a:r>
            <a:r>
              <a:rPr kumimoji="1" lang="en-US" altLang="zh-CN" b="1" dirty="0">
                <a:solidFill>
                  <a:srgbClr val="766A45"/>
                </a:solidFill>
              </a:rPr>
              <a:t> </a:t>
            </a:r>
            <a:r>
              <a:rPr kumimoji="1" lang="en-US" altLang="zh-CN" dirty="0"/>
              <a:t>and </a:t>
            </a:r>
            <a:r>
              <a:rPr kumimoji="1" lang="en-US" altLang="zh-CN" b="1" dirty="0">
                <a:solidFill>
                  <a:srgbClr val="0000FF"/>
                </a:solidFill>
              </a:rPr>
              <a:t>performance measure P </a:t>
            </a:r>
            <a:r>
              <a:rPr kumimoji="1" lang="en-US" altLang="zh-CN" dirty="0"/>
              <a:t>if its performance at tasks in T, as measured by P, improves with experience E."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110" y="1974249"/>
            <a:ext cx="302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n abstract formal definition…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04110" y="3630170"/>
            <a:ext cx="130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Intuitively,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04110" y="4040223"/>
            <a:ext cx="7896091" cy="646331"/>
          </a:xfrm>
          <a:prstGeom prst="rect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 subfield of computer science that gives computers the ability to iteratively learn from data and find hidden insights without being explicitly programmed.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14" y="419961"/>
            <a:ext cx="1729136" cy="1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5031" y="2117558"/>
            <a:ext cx="72283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Complement Comparison Models to enable </a:t>
            </a:r>
            <a:r>
              <a:rPr kumimoji="1" lang="en-US" sz="2000" dirty="0" err="1" smtClean="0"/>
              <a:t>listwise</a:t>
            </a:r>
            <a:r>
              <a:rPr kumimoji="1" lang="en-US" sz="2000" dirty="0" smtClean="0"/>
              <a:t> comparisons</a:t>
            </a:r>
          </a:p>
          <a:p>
            <a:pPr marL="285750" indent="-285750">
              <a:buFont typeface="Arial" charset="0"/>
              <a:buChar char="•"/>
            </a:pPr>
            <a:endParaRPr kumimoji="1" lang="en-US" sz="2000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Expand feature set, include historical data (time-series model)</a:t>
            </a:r>
          </a:p>
          <a:p>
            <a:pPr marL="285750" indent="-285750">
              <a:buFont typeface="Arial" charset="0"/>
              <a:buChar char="•"/>
            </a:pPr>
            <a:endParaRPr kumimoji="1" lang="en-US" sz="2000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Adapt online training, explore variants of </a:t>
            </a:r>
            <a:r>
              <a:rPr kumimoji="1" lang="en-US" sz="2000" dirty="0" err="1" smtClean="0"/>
              <a:t>autoencoder</a:t>
            </a:r>
            <a:endParaRPr kumimoji="1" lang="en-US" sz="2000" dirty="0"/>
          </a:p>
        </p:txBody>
      </p:sp>
    </p:spTree>
    <p:extLst>
      <p:ext uri="{BB962C8B-B14F-4D97-AF65-F5344CB8AC3E}">
        <p14:creationId xmlns:p14="http://schemas.microsoft.com/office/powerpoint/2010/main" val="186832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Supervised Learning</a:t>
            </a:r>
            <a:endParaRPr kumimoji="1"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4463554" y="1911374"/>
            <a:ext cx="4501275" cy="408904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1800" dirty="0" smtClean="0"/>
              <a:t>A task of </a:t>
            </a:r>
            <a:r>
              <a:rPr lang="en-US" altLang="zh-CN" sz="1800" dirty="0"/>
              <a:t>inferring a function from </a:t>
            </a:r>
            <a:r>
              <a:rPr lang="en-US" altLang="zh-CN" sz="1800" b="1" dirty="0">
                <a:solidFill>
                  <a:srgbClr val="267CF2"/>
                </a:solidFill>
              </a:rPr>
              <a:t>labeled training </a:t>
            </a:r>
            <a:r>
              <a:rPr lang="en-US" altLang="zh-CN" sz="1800" b="1" dirty="0" smtClean="0">
                <a:solidFill>
                  <a:srgbClr val="267CF2"/>
                </a:solidFill>
              </a:rPr>
              <a:t>data</a:t>
            </a:r>
            <a:r>
              <a:rPr lang="en-US" altLang="zh-CN" sz="1800" dirty="0" smtClean="0"/>
              <a:t>.</a:t>
            </a:r>
            <a:endParaRPr kumimoji="1" lang="en-US" altLang="zh-CN" dirty="0" smtClean="0"/>
          </a:p>
          <a:p>
            <a:r>
              <a:rPr lang="en-US" altLang="zh-CN" sz="1800" dirty="0"/>
              <a:t>G</a:t>
            </a:r>
            <a:r>
              <a:rPr lang="en-US" altLang="zh-CN" sz="1800" dirty="0" smtClean="0"/>
              <a:t>iven </a:t>
            </a:r>
            <a:r>
              <a:rPr lang="en-US" altLang="zh-CN" sz="1800" dirty="0"/>
              <a:t>a </a:t>
            </a:r>
            <a:r>
              <a:rPr lang="en-US" altLang="zh-CN" sz="1800" i="1" dirty="0"/>
              <a:t>training set </a:t>
            </a:r>
            <a:r>
              <a:rPr lang="en-US" altLang="zh-CN" sz="1800" dirty="0"/>
              <a:t>of labeled examples</a:t>
            </a:r>
            <a:r>
              <a:rPr lang="en-US" altLang="zh-CN" sz="1800" i="1" dirty="0"/>
              <a:t> </a:t>
            </a:r>
            <a:r>
              <a:rPr lang="en-US" altLang="zh-CN" sz="1800" dirty="0">
                <a:solidFill>
                  <a:srgbClr val="267CF2"/>
                </a:solidFill>
              </a:rPr>
              <a:t>{(</a:t>
            </a:r>
            <a:r>
              <a:rPr lang="en-US" altLang="zh-CN" sz="1800" b="1" dirty="0">
                <a:solidFill>
                  <a:srgbClr val="267CF2"/>
                </a:solidFill>
              </a:rPr>
              <a:t>x</a:t>
            </a:r>
            <a:r>
              <a:rPr lang="en-US" altLang="zh-CN" sz="1800" baseline="-25000" dirty="0">
                <a:solidFill>
                  <a:srgbClr val="267CF2"/>
                </a:solidFill>
              </a:rPr>
              <a:t>1</a:t>
            </a:r>
            <a:r>
              <a:rPr lang="en-US" altLang="zh-CN" sz="1800" dirty="0">
                <a:solidFill>
                  <a:srgbClr val="267CF2"/>
                </a:solidFill>
              </a:rPr>
              <a:t>,y</a:t>
            </a:r>
            <a:r>
              <a:rPr lang="en-US" altLang="zh-CN" sz="1800" baseline="-25000" dirty="0">
                <a:solidFill>
                  <a:srgbClr val="267CF2"/>
                </a:solidFill>
              </a:rPr>
              <a:t>1</a:t>
            </a:r>
            <a:r>
              <a:rPr lang="en-US" altLang="zh-CN" sz="1800" dirty="0">
                <a:solidFill>
                  <a:srgbClr val="267CF2"/>
                </a:solidFill>
              </a:rPr>
              <a:t>), …, (</a:t>
            </a:r>
            <a:r>
              <a:rPr lang="en-US" altLang="zh-CN" sz="1800" b="1" dirty="0" err="1">
                <a:solidFill>
                  <a:srgbClr val="267CF2"/>
                </a:solidFill>
              </a:rPr>
              <a:t>x</a:t>
            </a:r>
            <a:r>
              <a:rPr lang="en-US" altLang="zh-CN" sz="1800" baseline="-25000" dirty="0" err="1">
                <a:solidFill>
                  <a:srgbClr val="267CF2"/>
                </a:solidFill>
              </a:rPr>
              <a:t>N</a:t>
            </a:r>
            <a:r>
              <a:rPr lang="en-US" altLang="zh-CN" sz="1800" dirty="0" err="1">
                <a:solidFill>
                  <a:srgbClr val="267CF2"/>
                </a:solidFill>
              </a:rPr>
              <a:t>,y</a:t>
            </a:r>
            <a:r>
              <a:rPr lang="en-US" altLang="zh-CN" sz="1800" baseline="-25000" dirty="0" err="1">
                <a:solidFill>
                  <a:srgbClr val="267CF2"/>
                </a:solidFill>
              </a:rPr>
              <a:t>N</a:t>
            </a:r>
            <a:r>
              <a:rPr lang="en-US" altLang="zh-CN" sz="1800" dirty="0">
                <a:solidFill>
                  <a:srgbClr val="267CF2"/>
                </a:solidFill>
              </a:rPr>
              <a:t>)}</a:t>
            </a:r>
            <a:r>
              <a:rPr lang="en-US" altLang="zh-CN" sz="1800" dirty="0"/>
              <a:t>, estimate the prediction function </a:t>
            </a:r>
            <a:r>
              <a:rPr lang="en-US" altLang="zh-CN" sz="1800" dirty="0">
                <a:solidFill>
                  <a:srgbClr val="267CF2"/>
                </a:solidFill>
              </a:rPr>
              <a:t>f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en-US" altLang="zh-CN" sz="1800" dirty="0"/>
              <a:t>by minimizing </a:t>
            </a:r>
            <a:r>
              <a:rPr lang="en-US" altLang="zh-CN" sz="1800" dirty="0" smtClean="0"/>
              <a:t>the cost.</a:t>
            </a:r>
          </a:p>
          <a:p>
            <a:r>
              <a:rPr lang="en-US" altLang="zh-CN" sz="1800" dirty="0" smtClean="0"/>
              <a:t>Then the inferred function </a:t>
            </a:r>
            <a:r>
              <a:rPr lang="en-US" altLang="zh-CN" sz="1800" dirty="0" smtClean="0">
                <a:solidFill>
                  <a:srgbClr val="267CF2"/>
                </a:solidFill>
              </a:rPr>
              <a:t>f</a:t>
            </a:r>
            <a:r>
              <a:rPr lang="en-US" altLang="zh-CN" sz="1800" dirty="0" smtClean="0"/>
              <a:t> can be used for mapping new examples.</a:t>
            </a:r>
          </a:p>
          <a:p>
            <a:r>
              <a:rPr lang="en-US" altLang="zh-CN" sz="1800" dirty="0" smtClean="0"/>
              <a:t>Examples:</a:t>
            </a:r>
          </a:p>
          <a:p>
            <a:pPr marL="0" indent="0">
              <a:buNone/>
            </a:pPr>
            <a:r>
              <a:rPr lang="en-US" altLang="zh-CN" sz="1800" dirty="0" smtClean="0"/>
              <a:t>Housing price predictions</a:t>
            </a:r>
          </a:p>
          <a:p>
            <a:pPr marL="0" indent="0">
              <a:buNone/>
            </a:pPr>
            <a:r>
              <a:rPr lang="en-US" altLang="zh-CN" sz="1800" dirty="0" smtClean="0"/>
              <a:t>Spam email classification</a:t>
            </a:r>
          </a:p>
          <a:p>
            <a:pPr marL="0" indent="0">
              <a:buNone/>
            </a:pPr>
            <a:r>
              <a:rPr lang="en-US" altLang="zh-CN" sz="1800" dirty="0" smtClean="0"/>
              <a:t>Handwriting recognition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 smtClean="0"/>
          </a:p>
        </p:txBody>
      </p:sp>
      <p:pic>
        <p:nvPicPr>
          <p:cNvPr id="8" name="图片 7" descr="Screen Shot 2017-07-08 at 10.1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" y="1911374"/>
            <a:ext cx="4300100" cy="45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Unsupervised Learning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84163" y="2151063"/>
            <a:ext cx="8425945" cy="39751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Used to draw inferences from datasets consisting of input data with </a:t>
            </a:r>
            <a:r>
              <a:rPr lang="en-US" altLang="zh-CN" dirty="0">
                <a:solidFill>
                  <a:srgbClr val="267CF2"/>
                </a:solidFill>
              </a:rPr>
              <a:t>unlabeled </a:t>
            </a:r>
            <a:r>
              <a:rPr lang="en-US" altLang="zh-CN" dirty="0" smtClean="0">
                <a:solidFill>
                  <a:srgbClr val="267CF2"/>
                </a:solidFill>
              </a:rPr>
              <a:t>responses</a:t>
            </a:r>
            <a:r>
              <a:rPr lang="en-US" altLang="zh-CN" dirty="0" smtClean="0"/>
              <a:t>.</a:t>
            </a:r>
          </a:p>
          <a:p>
            <a:r>
              <a:rPr kumimoji="1" lang="en-US" altLang="zh-CN" dirty="0" smtClean="0"/>
              <a:t>Clustering Analysis:</a:t>
            </a:r>
          </a:p>
          <a:p>
            <a:pPr marL="0" indent="0">
              <a:buNone/>
            </a:pPr>
            <a:r>
              <a:rPr lang="en-US" altLang="zh-CN" dirty="0" smtClean="0"/>
              <a:t>grouping </a:t>
            </a:r>
            <a:r>
              <a:rPr lang="en-US" altLang="zh-CN" dirty="0"/>
              <a:t>a set of objects in such a way that objects in the same cluster are more similar to each other than to those in other clusters</a:t>
            </a:r>
            <a:r>
              <a:rPr lang="en-US" altLang="zh-CN" dirty="0" smtClean="0"/>
              <a:t>.</a:t>
            </a:r>
            <a:endParaRPr kumimoji="1" lang="en-US" altLang="zh-CN" dirty="0" smtClean="0"/>
          </a:p>
          <a:p>
            <a:r>
              <a:rPr lang="en-US" altLang="zh-CN" dirty="0"/>
              <a:t>Examples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Market segmentation, anomaly detection,</a:t>
            </a:r>
          </a:p>
          <a:p>
            <a:pPr marL="0" indent="0">
              <a:buNone/>
            </a:pPr>
            <a:r>
              <a:rPr lang="en-US" altLang="zh-CN" dirty="0" smtClean="0"/>
              <a:t> social network analysis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pic>
        <p:nvPicPr>
          <p:cNvPr id="6" name="图片 5" descr="Screen Shot 2017-07-08 at 10.4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25" y="4366733"/>
            <a:ext cx="2247384" cy="24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Deep Learning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34885" y="2151062"/>
            <a:ext cx="5155091" cy="47069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Deep Learning is a class of machine learning </a:t>
            </a:r>
            <a:r>
              <a:rPr lang="en-US" altLang="zh-CN" dirty="0" smtClean="0"/>
              <a:t>algorithms which</a:t>
            </a:r>
            <a:r>
              <a:rPr lang="en-US" altLang="zh-CN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Mimics </a:t>
            </a:r>
            <a:r>
              <a:rPr lang="en-US" altLang="zh-CN" dirty="0"/>
              <a:t>the function of the brain with layers of </a:t>
            </a:r>
            <a:r>
              <a:rPr lang="en-US" altLang="zh-CN" dirty="0" smtClean="0"/>
              <a:t>information processing </a:t>
            </a:r>
            <a:r>
              <a:rPr lang="en-US" altLang="zh-CN" dirty="0"/>
              <a:t>units called </a:t>
            </a:r>
            <a:r>
              <a:rPr lang="en-US" altLang="zh-CN" dirty="0" smtClean="0"/>
              <a:t>artificial </a:t>
            </a:r>
            <a:r>
              <a:rPr lang="en-US" altLang="zh-CN" dirty="0"/>
              <a:t>neural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Successive layers use the output from previous layers </a:t>
            </a:r>
            <a:r>
              <a:rPr lang="en-US" altLang="zh-CN" dirty="0" smtClean="0"/>
              <a:t>as inputs.</a:t>
            </a:r>
          </a:p>
          <a:p>
            <a:r>
              <a:rPr lang="en-US" altLang="zh-CN" dirty="0" smtClean="0"/>
              <a:t>Examples:</a:t>
            </a:r>
          </a:p>
          <a:p>
            <a:pPr marL="0" indent="0">
              <a:buNone/>
            </a:pPr>
            <a:r>
              <a:rPr kumimoji="1" lang="en-US" altLang="zh-CN" dirty="0" smtClean="0"/>
              <a:t>Speech recognition</a:t>
            </a:r>
          </a:p>
          <a:p>
            <a:pPr marL="0" indent="0">
              <a:buNone/>
            </a:pPr>
            <a:r>
              <a:rPr kumimoji="1" lang="en-US" altLang="zh-CN" dirty="0" smtClean="0"/>
              <a:t>Natural language processing</a:t>
            </a:r>
            <a:endParaRPr kumimoji="1" lang="zh-CN" altLang="en-US" dirty="0"/>
          </a:p>
        </p:txBody>
      </p:sp>
      <p:pic>
        <p:nvPicPr>
          <p:cNvPr id="9" name="内容占位符 8" descr="Screen Shot 2017-07-08 at 10.52.47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83" b="-13483"/>
          <a:stretch>
            <a:fillRect/>
          </a:stretch>
        </p:blipFill>
        <p:spPr>
          <a:xfrm>
            <a:off x="119942" y="2452092"/>
            <a:ext cx="3714943" cy="3734725"/>
          </a:xfrm>
        </p:spPr>
      </p:pic>
    </p:spTree>
    <p:extLst>
      <p:ext uri="{BB962C8B-B14F-4D97-AF65-F5344CB8AC3E}">
        <p14:creationId xmlns:p14="http://schemas.microsoft.com/office/powerpoint/2010/main" val="98195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Tridel</a:t>
            </a:r>
            <a:r>
              <a:rPr kumimoji="1" lang="en-US" altLang="zh-CN" dirty="0" smtClean="0"/>
              <a:t> Data Analytics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4163" y="1873650"/>
            <a:ext cx="5855252" cy="4252513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 smtClean="0"/>
              <a:t>Problem Definition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Investigate </a:t>
            </a:r>
            <a:r>
              <a:rPr kumimoji="1" lang="en-US" altLang="zh-CN" dirty="0"/>
              <a:t>the crucial and influential features which greatly </a:t>
            </a:r>
            <a:r>
              <a:rPr kumimoji="1" lang="en-US" altLang="zh-CN" dirty="0" smtClean="0"/>
              <a:t>affect the </a:t>
            </a:r>
            <a:r>
              <a:rPr kumimoji="1" lang="en-US" altLang="zh-CN" dirty="0"/>
              <a:t>condominium </a:t>
            </a:r>
            <a:r>
              <a:rPr kumimoji="1" lang="en-US" altLang="zh-CN" dirty="0" smtClean="0"/>
              <a:t>quality.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Find an effective </a:t>
            </a:r>
            <a:r>
              <a:rPr kumimoji="1" lang="en-US" altLang="zh-CN" dirty="0"/>
              <a:t>score </a:t>
            </a:r>
            <a:r>
              <a:rPr kumimoji="1" lang="en-US" altLang="zh-CN" dirty="0" smtClean="0"/>
              <a:t>function that can be used to measure unit quality as a single scalar.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Design pairwise/</a:t>
            </a:r>
            <a:r>
              <a:rPr kumimoji="1" lang="en-US" altLang="zh-CN" dirty="0" err="1" smtClean="0"/>
              <a:t>listwise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comparison </a:t>
            </a:r>
            <a:r>
              <a:rPr kumimoji="1" lang="en-US" altLang="zh-CN" dirty="0" smtClean="0"/>
              <a:t>models which help </a:t>
            </a:r>
            <a:r>
              <a:rPr kumimoji="1" lang="en-US" altLang="zh-CN" dirty="0"/>
              <a:t>to predict the quality rank on any </a:t>
            </a:r>
            <a:r>
              <a:rPr kumimoji="1" lang="en-US" altLang="zh-CN" dirty="0" smtClean="0"/>
              <a:t>arbitrarily </a:t>
            </a:r>
            <a:r>
              <a:rPr kumimoji="1" lang="en-US" altLang="zh-CN" dirty="0"/>
              <a:t>selected condominium </a:t>
            </a:r>
            <a:r>
              <a:rPr kumimoji="1" lang="en-US" altLang="zh-CN" dirty="0" smtClean="0"/>
              <a:t>units.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Use the above models to test our score function.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415" y="1873650"/>
            <a:ext cx="2885336" cy="3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7-07-08 at 11.1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4306101"/>
            <a:ext cx="6871873" cy="23459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2692" y="35712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28083" y="914401"/>
            <a:ext cx="7958957" cy="352451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4112  </a:t>
            </a:r>
            <a:r>
              <a:rPr kumimoji="1" lang="en-US" altLang="zh-CN" dirty="0" smtClean="0"/>
              <a:t>condominium condominium </a:t>
            </a:r>
            <a:r>
              <a:rPr kumimoji="1" lang="en-US" altLang="zh-CN" dirty="0"/>
              <a:t>units located in the </a:t>
            </a:r>
            <a:r>
              <a:rPr kumimoji="1" lang="en-US" altLang="zh-CN" dirty="0" smtClean="0"/>
              <a:t>great </a:t>
            </a:r>
            <a:r>
              <a:rPr kumimoji="1" lang="en-US" altLang="zh-CN" dirty="0"/>
              <a:t>Toronto </a:t>
            </a:r>
            <a:r>
              <a:rPr kumimoji="1" lang="en-US" altLang="zh-CN" dirty="0" smtClean="0"/>
              <a:t>area, from 67/140 different </a:t>
            </a:r>
            <a:r>
              <a:rPr kumimoji="1" lang="en-US" altLang="zh-CN" dirty="0" err="1" smtClean="0"/>
              <a:t>neighbourhoods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Features: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Housing Characteristics: </a:t>
            </a:r>
          </a:p>
          <a:p>
            <a:pPr marL="0" indent="0">
              <a:buNone/>
            </a:pPr>
            <a:r>
              <a:rPr kumimoji="1" lang="en-US" altLang="zh-CN" dirty="0" smtClean="0"/>
              <a:t>Unit size, number of bathrooms, number of bedrooms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err="1" smtClean="0"/>
              <a:t>Neighbourhood</a:t>
            </a:r>
            <a:r>
              <a:rPr kumimoji="1" lang="en-US" altLang="zh-CN" dirty="0" smtClean="0"/>
              <a:t> scores:</a:t>
            </a:r>
          </a:p>
          <a:p>
            <a:pPr marL="0" indent="0">
              <a:buNone/>
            </a:pPr>
            <a:r>
              <a:rPr kumimoji="1" lang="en-US" altLang="zh-CN" dirty="0" smtClean="0"/>
              <a:t>Crime rate, transit, health, entertainment, community, education, employment, diversity, shopping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0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Predictor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3" y="1639013"/>
            <a:ext cx="867410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sz="2000" dirty="0" smtClean="0"/>
              <a:t>Network Components:</a:t>
            </a:r>
          </a:p>
          <a:p>
            <a:endParaRPr kumimoji="1" lang="en-US" dirty="0"/>
          </a:p>
          <a:p>
            <a:r>
              <a:rPr kumimoji="1" lang="en-US" b="1" i="1" dirty="0" smtClean="0"/>
              <a:t>Fully-Connected Layer (FC)</a:t>
            </a:r>
            <a:r>
              <a:rPr kumimoji="1" lang="en-US" i="1" dirty="0" smtClean="0"/>
              <a:t>: 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neurons from the previous and current layers are mutually connected</a:t>
            </a:r>
            <a:endParaRPr kumimoji="1" lang="en-US" dirty="0"/>
          </a:p>
          <a:p>
            <a:r>
              <a:rPr kumimoji="1" lang="en-US" b="1" i="1" dirty="0" smtClean="0"/>
              <a:t>Dropout: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Randomly turn off neurons to prevent over-fitting and enable model ensembles  </a:t>
            </a:r>
          </a:p>
          <a:p>
            <a:endParaRPr kumimoji="1" lang="en-US" dirty="0"/>
          </a:p>
          <a:p>
            <a:endParaRPr kumimoji="1" lang="en-US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sz="2000" dirty="0" smtClean="0"/>
              <a:t>Network Architecture: </a:t>
            </a:r>
          </a:p>
          <a:p>
            <a:endParaRPr kumimoji="1" lang="en-US" dirty="0"/>
          </a:p>
          <a:p>
            <a:r>
              <a:rPr kumimoji="1" lang="en-US" sz="2400" b="1" i="1" dirty="0" smtClean="0"/>
              <a:t>Input -&gt; FC -&gt; Dropout -&gt; FC -&gt; Dropout -&gt; FC -&gt; Dropout -&gt; Output</a:t>
            </a:r>
          </a:p>
          <a:p>
            <a:endParaRPr kumimoji="1" lang="en-US" sz="2400" b="1" i="1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Critical Factor Analysis :</a:t>
            </a:r>
          </a:p>
          <a:p>
            <a:endParaRPr kumimoji="1" lang="en-US" dirty="0"/>
          </a:p>
          <a:p>
            <a:r>
              <a:rPr kumimoji="1" lang="en-US" dirty="0" smtClean="0"/>
              <a:t>	Influential Features -&gt; more connections &amp; larger weights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		-&gt; as score model priors/constraints  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88458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2" y="2877417"/>
            <a:ext cx="7639065" cy="2486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4210" y="5562396"/>
            <a:ext cx="647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cambridgespark.com</a:t>
            </a:r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/content/tutorials/convolutional-neural-networks-with-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keras</a:t>
            </a:r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index.html</a:t>
            </a:r>
            <a:endParaRPr kumimoji="1"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419" y="1940714"/>
            <a:ext cx="854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i="1" dirty="0"/>
              <a:t>Input -&gt; FC -&gt; Dropout -&gt; FC -&gt; Dropout -&gt; FC -&gt; Dropout -&gt; Output</a:t>
            </a:r>
          </a:p>
          <a:p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017621766"/>
      </p:ext>
    </p:extLst>
  </p:cSld>
  <p:clrMapOvr>
    <a:masterClrMapping/>
  </p:clrMapOvr>
</p:sld>
</file>

<file path=ppt/theme/theme1.xml><?xml version="1.0" encoding="utf-8"?>
<a:theme xmlns:a="http://schemas.openxmlformats.org/drawingml/2006/main" name="光谱">
  <a:themeElements>
    <a:clrScheme name="天空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1020</TotalTime>
  <Words>722</Words>
  <Application>Microsoft Macintosh PowerPoint</Application>
  <PresentationFormat>On-screen Show (4:3)</PresentationFormat>
  <Paragraphs>178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Cambria Math</vt:lpstr>
      <vt:lpstr>Corbel</vt:lpstr>
      <vt:lpstr>Wingdings</vt:lpstr>
      <vt:lpstr>宋体</vt:lpstr>
      <vt:lpstr>Arial</vt:lpstr>
      <vt:lpstr>光谱</vt:lpstr>
      <vt:lpstr>   Machine Learning  with its application in condominium market</vt:lpstr>
      <vt:lpstr>What is machine learning?</vt:lpstr>
      <vt:lpstr>Supervised Learning</vt:lpstr>
      <vt:lpstr>Unsupervised Learning</vt:lpstr>
      <vt:lpstr>Deep Learning</vt:lpstr>
      <vt:lpstr>Tridel Data Analytics</vt:lpstr>
      <vt:lpstr>PowerPoint Presentation</vt:lpstr>
      <vt:lpstr>Price Predictor</vt:lpstr>
      <vt:lpstr>Graphical Representation</vt:lpstr>
      <vt:lpstr>Autoencoder</vt:lpstr>
      <vt:lpstr>Score  Function</vt:lpstr>
      <vt:lpstr>Graphical Representation</vt:lpstr>
      <vt:lpstr>Hierarchical Autodencoder</vt:lpstr>
      <vt:lpstr>Neighborhood Score</vt:lpstr>
      <vt:lpstr>Training </vt:lpstr>
      <vt:lpstr>Usage </vt:lpstr>
      <vt:lpstr>Pairwise comparison model </vt:lpstr>
      <vt:lpstr>Experiment result</vt:lpstr>
      <vt:lpstr>Evaluation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Machine Learning  with its application in condominium market</dc:title>
  <dc:creator>钱可晋 QIAN</dc:creator>
  <cp:lastModifiedBy>Microsoft Office User</cp:lastModifiedBy>
  <cp:revision>45</cp:revision>
  <dcterms:created xsi:type="dcterms:W3CDTF">2017-07-09T00:34:17Z</dcterms:created>
  <dcterms:modified xsi:type="dcterms:W3CDTF">2017-07-20T15:30:35Z</dcterms:modified>
</cp:coreProperties>
</file>